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1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2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01036-7598-4751-831E-70CF8F3BF7E4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2C316-9BAC-4C5B-8E39-E4E698D72FDD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4279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76275" y="808038"/>
            <a:ext cx="5386388" cy="4041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3635" y="5120969"/>
            <a:ext cx="5392193" cy="485035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44445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673597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484648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066157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565046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66190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787974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4746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4630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3515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0368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7144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96431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9203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5854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6661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7488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49497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4999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688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0775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90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1940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563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738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208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7366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4642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97190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esultat d'imatges de CONSELL COMARCAL DEL GARRA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30439"/>
            <a:ext cx="1008112" cy="371190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500034" y="247640"/>
            <a:ext cx="800105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noProof="0" dirty="0" smtClean="0"/>
              <a:t>Pla </a:t>
            </a:r>
            <a:r>
              <a:rPr lang="ca-ES" noProof="0" dirty="0" err="1" smtClean="0"/>
              <a:t>Estràtegic</a:t>
            </a:r>
            <a:r>
              <a:rPr lang="ca-ES" noProof="0" dirty="0" smtClean="0"/>
              <a:t> pel Servei d’Ocupació i Promoció Econòmica de Premià de Dalt</a:t>
            </a:r>
            <a:endParaRPr lang="ca-ES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56DC-8330-4609-92A7-17ED9DD52721}" type="slidenum">
              <a:rPr lang="ca-ES" smtClean="0"/>
              <a:pPr/>
              <a:t>‹Nº›</a:t>
            </a:fld>
            <a:endParaRPr lang="ca-ES" dirty="0"/>
          </a:p>
        </p:txBody>
      </p:sp>
      <p:pic>
        <p:nvPicPr>
          <p:cNvPr id="9" name="8 Imagen" descr="logomcrit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2" r="-3937" b="18433"/>
          <a:stretch>
            <a:fillRect/>
          </a:stretch>
        </p:blipFill>
        <p:spPr bwMode="auto">
          <a:xfrm>
            <a:off x="8143900" y="6572272"/>
            <a:ext cx="941381" cy="214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15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A3EF7-A76A-4E0A-8101-919C5FCA1CA7}" type="datetimeFigureOut">
              <a:rPr lang="ca-ES" smtClean="0"/>
              <a:t>19/1/2018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54FBC-5910-45AD-B2E9-EEE45C771A4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7816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tiff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esquius@mcrit.com" TargetMode="External"/><Relationship Id="rId5" Type="http://schemas.openxmlformats.org/officeDocument/2006/relationships/hyperlink" Target="mailto:obiosca@mcrit.com" TargetMode="External"/><Relationship Id="rId4" Type="http://schemas.openxmlformats.org/officeDocument/2006/relationships/hyperlink" Target="mailto:lloveras@mcrit.com" TargetMode="Externa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6299200"/>
            <a:ext cx="9144000" cy="55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282004" y="386541"/>
            <a:ext cx="8128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2400" b="1" dirty="0">
                <a:solidFill>
                  <a:schemeClr val="tx2"/>
                </a:solidFill>
              </a:rPr>
              <a:t>EFECTES DELS PEATGES DE LA C-32 (AUTOPISTA PAU CASALS) A LES ECONOMIES TERRITORIALS</a:t>
            </a:r>
            <a:endParaRPr lang="ca-ES" sz="2400" dirty="0">
              <a:solidFill>
                <a:schemeClr val="tx2"/>
              </a:solidFill>
            </a:endParaRP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2" y="-387290"/>
            <a:ext cx="1725956" cy="1231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99829" tIns="899829" rIns="809371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43367" name="Rectangle 7"/>
          <p:cNvSpPr>
            <a:spLocks noChangeArrowheads="1"/>
          </p:cNvSpPr>
          <p:nvPr/>
        </p:nvSpPr>
        <p:spPr bwMode="auto">
          <a:xfrm>
            <a:off x="4" y="6064826"/>
            <a:ext cx="184731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110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s-ES" sz="1100"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lang="es-ES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3" descr="C:\FREDE\LOGOS\mcrit\mcrit_colorRGB.t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52289" y="5974085"/>
            <a:ext cx="1367908" cy="501697"/>
          </a:xfrm>
          <a:prstGeom prst="rect">
            <a:avLst/>
          </a:prstGeom>
          <a:noFill/>
        </p:spPr>
      </p:pic>
      <p:sp>
        <p:nvSpPr>
          <p:cNvPr id="9" name="CuadroTexto 8"/>
          <p:cNvSpPr txBox="1"/>
          <p:nvPr/>
        </p:nvSpPr>
        <p:spPr>
          <a:xfrm>
            <a:off x="903742" y="4146014"/>
            <a:ext cx="74759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1100" b="1" dirty="0" smtClean="0">
                <a:solidFill>
                  <a:schemeClr val="tx2"/>
                </a:solidFill>
              </a:rPr>
              <a:t>Frederic </a:t>
            </a:r>
            <a:r>
              <a:rPr lang="ca-ES" sz="1100" b="1" dirty="0" err="1">
                <a:solidFill>
                  <a:schemeClr val="tx2"/>
                </a:solidFill>
              </a:rPr>
              <a:t>Lloveras</a:t>
            </a:r>
            <a:endParaRPr lang="ca-ES" sz="1100" b="1" dirty="0">
              <a:solidFill>
                <a:schemeClr val="tx2"/>
              </a:solidFill>
            </a:endParaRPr>
          </a:p>
          <a:p>
            <a:pPr algn="r"/>
            <a:r>
              <a:rPr lang="ca-ES" sz="1100" b="1" dirty="0" smtClean="0">
                <a:solidFill>
                  <a:schemeClr val="tx2"/>
                </a:solidFill>
                <a:hlinkClick r:id="rId4"/>
              </a:rPr>
              <a:t>lloveras@mcrit.com</a:t>
            </a:r>
            <a:endParaRPr lang="ca-ES" sz="1100" b="1" dirty="0" smtClean="0">
              <a:solidFill>
                <a:schemeClr val="tx2"/>
              </a:solidFill>
            </a:endParaRPr>
          </a:p>
          <a:p>
            <a:pPr algn="r"/>
            <a:endParaRPr lang="ca-ES" sz="1100" b="1" dirty="0">
              <a:solidFill>
                <a:schemeClr val="tx2"/>
              </a:solidFill>
            </a:endParaRPr>
          </a:p>
          <a:p>
            <a:pPr algn="r"/>
            <a:r>
              <a:rPr lang="ca-ES" sz="1100" b="1" dirty="0" smtClean="0">
                <a:solidFill>
                  <a:schemeClr val="tx2"/>
                </a:solidFill>
              </a:rPr>
              <a:t>Oriol Biosca</a:t>
            </a:r>
            <a:endParaRPr lang="ca-ES" sz="1100" b="1" dirty="0">
              <a:solidFill>
                <a:schemeClr val="tx2"/>
              </a:solidFill>
            </a:endParaRPr>
          </a:p>
          <a:p>
            <a:pPr algn="r"/>
            <a:r>
              <a:rPr lang="ca-ES" sz="1100" b="1" dirty="0" smtClean="0">
                <a:solidFill>
                  <a:schemeClr val="tx2"/>
                </a:solidFill>
                <a:hlinkClick r:id="rId5"/>
              </a:rPr>
              <a:t>obiosca@mcrit.com</a:t>
            </a:r>
            <a:endParaRPr lang="ca-ES" sz="1100" b="1" dirty="0">
              <a:solidFill>
                <a:schemeClr val="tx2"/>
              </a:solidFill>
            </a:endParaRPr>
          </a:p>
          <a:p>
            <a:pPr algn="r"/>
            <a:endParaRPr lang="es-ES" sz="1100" dirty="0" smtClean="0">
              <a:solidFill>
                <a:schemeClr val="tx2"/>
              </a:solidFill>
            </a:endParaRPr>
          </a:p>
          <a:p>
            <a:pPr algn="r"/>
            <a:r>
              <a:rPr lang="ca-ES" sz="1100" b="1" dirty="0" smtClean="0">
                <a:solidFill>
                  <a:schemeClr val="tx2"/>
                </a:solidFill>
              </a:rPr>
              <a:t>Adriana Martínez</a:t>
            </a:r>
            <a:endParaRPr lang="ca-ES" sz="1100" b="1" dirty="0">
              <a:solidFill>
                <a:schemeClr val="tx2"/>
              </a:solidFill>
            </a:endParaRPr>
          </a:p>
          <a:p>
            <a:pPr algn="r"/>
            <a:r>
              <a:rPr lang="ca-ES" sz="1100" b="1" dirty="0" smtClean="0">
                <a:solidFill>
                  <a:schemeClr val="tx2"/>
                </a:solidFill>
                <a:hlinkClick r:id="rId6"/>
              </a:rPr>
              <a:t>amartinez@mcrit.com</a:t>
            </a:r>
            <a:endParaRPr lang="ca-ES" sz="1100" b="1" dirty="0">
              <a:solidFill>
                <a:schemeClr val="tx2"/>
              </a:solidFill>
            </a:endParaRPr>
          </a:p>
        </p:txBody>
      </p:sp>
      <p:pic>
        <p:nvPicPr>
          <p:cNvPr id="1028" name="Picture 4" descr="Image result for consell comarcal garra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44" y="5741132"/>
            <a:ext cx="1800000" cy="66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Imagen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42" y="1537095"/>
            <a:ext cx="3344813" cy="241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Imagen 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711" y="1537096"/>
            <a:ext cx="3222629" cy="238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8134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06" y="71414"/>
            <a:ext cx="907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 </a:t>
            </a:r>
            <a:r>
              <a:rPr lang="ca-ES" b="1" dirty="0" smtClean="0"/>
              <a:t>Característiques de la teva empresa</a:t>
            </a:r>
            <a:endParaRPr lang="ca-ES" b="1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50545"/>
              </p:ext>
            </p:extLst>
          </p:nvPr>
        </p:nvGraphicFramePr>
        <p:xfrm>
          <a:off x="177613" y="1173059"/>
          <a:ext cx="8786875" cy="6038226"/>
        </p:xfrm>
        <a:graphic>
          <a:graphicData uri="http://schemas.openxmlformats.org/drawingml/2006/table">
            <a:tbl>
              <a:tblPr/>
              <a:tblGrid>
                <a:gridCol w="3026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1888">
                <a:tc gridSpan="3"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ca-ES" sz="1200" b="0" i="1" dirty="0" smtClean="0">
                          <a:latin typeface="Calibri"/>
                          <a:ea typeface="Calibri"/>
                          <a:cs typeface="Times New Roman"/>
                        </a:rPr>
                        <a:t>Malgrat l’enquesta ha estat pensada principalment per al sector empresarial,</a:t>
                      </a:r>
                      <a:r>
                        <a:rPr lang="ca-ES" sz="1200" b="0" i="1" baseline="0" dirty="0" smtClean="0">
                          <a:latin typeface="Calibri"/>
                          <a:ea typeface="Calibri"/>
                          <a:cs typeface="Times New Roman"/>
                        </a:rPr>
                        <a:t> es considera important que a nivell d’institucions i personals s’aportin també comentaris i </a:t>
                      </a:r>
                      <a:r>
                        <a:rPr lang="ca-ES" sz="1200" b="0" i="1" baseline="0" dirty="0" err="1" smtClean="0">
                          <a:latin typeface="Calibri"/>
                          <a:ea typeface="Calibri"/>
                          <a:cs typeface="Times New Roman"/>
                        </a:rPr>
                        <a:t>suggerències</a:t>
                      </a:r>
                      <a:r>
                        <a:rPr lang="ca-ES" sz="1200" b="0" i="1" baseline="0" dirty="0" smtClean="0">
                          <a:latin typeface="Calibri"/>
                          <a:ea typeface="Calibri"/>
                          <a:cs typeface="Times New Roman"/>
                        </a:rPr>
                        <a:t> per tal de poder documentar millor la problemàtica del peatge sobre la comarca.</a:t>
                      </a:r>
                      <a:endParaRPr lang="ca-ES" sz="1200" b="0" i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Codi CNAE</a:t>
                      </a:r>
                      <a:r>
                        <a:rPr lang="ca-ES" sz="1200" b="0" dirty="0" smtClean="0">
                          <a:latin typeface="Calibri"/>
                          <a:ea typeface="Calibri"/>
                          <a:cs typeface="Times New Roman"/>
                        </a:rPr>
                        <a:t> : </a:t>
                      </a:r>
                      <a:r>
                        <a:rPr lang="ca-ES" sz="1200" b="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ca-ES" sz="1200" b="0" baseline="0" dirty="0" smtClean="0">
                          <a:latin typeface="+mn-lt"/>
                          <a:ea typeface="Calibri"/>
                          <a:cs typeface="Times New Roman"/>
                        </a:rPr>
                        <a:t>...........................................................................................................................................................................</a:t>
                      </a:r>
                      <a:endParaRPr lang="ca-E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88">
                <a:tc gridSpan="3"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Adreça</a:t>
                      </a: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 (municipi, polígon):   </a:t>
                      </a:r>
                      <a:r>
                        <a:rPr lang="ca-ES" sz="1200" b="0" baseline="0" dirty="0" smtClean="0">
                          <a:latin typeface="+mn-lt"/>
                          <a:ea typeface="Calibri"/>
                          <a:cs typeface="Times New Roman"/>
                        </a:rPr>
                        <a:t>..................................................................................................................................................</a:t>
                      </a:r>
                      <a:endParaRPr lang="ca-ES" sz="1200" b="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954">
                <a:tc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Tipus d’empresa/institució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Fabricació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Importació i Distribució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Transport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Logística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Prestació de serveis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Altres: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..........................................................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a-E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Nombre de treballadors</a:t>
                      </a:r>
                    </a:p>
                    <a:p>
                      <a:pPr marL="449580" indent="-4495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]  Menys de 10</a:t>
                      </a: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a-E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[    ]  Entre 10 i 50</a:t>
                      </a: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[    ]  Entre 50 i 100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[    ]  Més de 100</a:t>
                      </a: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a-E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Rang</a:t>
                      </a:r>
                      <a:r>
                        <a:rPr lang="ca-ES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de Facturació (empresa)</a:t>
                      </a:r>
                      <a:endParaRPr lang="ca-ES" sz="1200" b="1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]  Menys de 250mil</a:t>
                      </a: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a-E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[    ]  Entre 250mil</a:t>
                      </a:r>
                      <a:r>
                        <a:rPr lang="ca-E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i 1M€</a:t>
                      </a:r>
                      <a:endParaRPr lang="ca-ES" sz="12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[    ]  Entre 1M€ i 5M€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[    ]  Entre 5M i 10M€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[    ] &gt;10M€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1986">
                <a:tc>
                  <a:txBody>
                    <a:bodyPr/>
                    <a:lstStyle/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107504" y="2770768"/>
            <a:ext cx="2880320" cy="268373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2988269" y="2770768"/>
            <a:ext cx="2880320" cy="268373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5869034" y="2770768"/>
            <a:ext cx="2953906" cy="268373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107504" y="2041450"/>
            <a:ext cx="8715436" cy="729317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5 CuadroTexto"/>
          <p:cNvSpPr txBox="1"/>
          <p:nvPr/>
        </p:nvSpPr>
        <p:spPr>
          <a:xfrm>
            <a:off x="107504" y="548680"/>
            <a:ext cx="8715436" cy="523220"/>
          </a:xfrm>
          <a:prstGeom prst="rect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ca-ES" sz="12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Nom </a:t>
            </a:r>
            <a:r>
              <a:rPr lang="ca-ES" sz="1200" b="1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empresa/Institució</a:t>
            </a:r>
            <a:r>
              <a:rPr lang="ca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ca-E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.............................................................................</a:t>
            </a:r>
            <a:r>
              <a:rPr lang="ca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ca-ES" sz="1200" b="1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Persona de Contacte</a:t>
            </a:r>
            <a:r>
              <a:rPr lang="ca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ca-E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.............................................................................. </a:t>
            </a:r>
            <a:r>
              <a:rPr lang="ca-ES" sz="1200" b="1" dirty="0" err="1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email</a:t>
            </a:r>
            <a:r>
              <a:rPr lang="ca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ca-E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.........................................................................................................</a:t>
            </a:r>
            <a:endParaRPr lang="ca-E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7504" y="1272023"/>
            <a:ext cx="8715436" cy="535515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99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06" y="71414"/>
            <a:ext cx="907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Gestió de la flota de transports (empresa)</a:t>
            </a:r>
            <a:endParaRPr lang="ca-ES" b="1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/>
          </p:nvPr>
        </p:nvGraphicFramePr>
        <p:xfrm>
          <a:off x="177613" y="414824"/>
          <a:ext cx="8786875" cy="7173606"/>
        </p:xfrm>
        <a:graphic>
          <a:graphicData uri="http://schemas.openxmlformats.org/drawingml/2006/table">
            <a:tbl>
              <a:tblPr/>
              <a:tblGrid>
                <a:gridCol w="1658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0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31986">
                <a:tc gridSpan="2"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Flota de vehicles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Pròpia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Externa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En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cas de disposar de flota pròpia: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Nombre</a:t>
                      </a:r>
                      <a:r>
                        <a:rPr lang="ca-ES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vehicles:                </a:t>
                      </a: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Nombre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de viatges diaris: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Menys de 5                       [    ]  Menys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de 10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Entre 5  i  20                      [    ]  Entre 10 i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100</a:t>
                      </a:r>
                    </a:p>
                    <a:p>
                      <a:pPr marL="449580" indent="-4495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Entre 20 i 50                      [    ]  Entre 100 i 500</a:t>
                      </a:r>
                    </a:p>
                    <a:p>
                      <a:pPr marL="449580" indent="-4495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Més de 50                          [    ]  Més de 500</a:t>
                      </a: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1986">
                <a:tc gridSpan="3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Quina experiència té l’empresa amb eines informàtiques de gestió i planificació  dels transports?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r>
                        <a:rPr lang="es-ES" sz="1200" dirty="0" smtClean="0"/>
                        <a:t>[    </a:t>
                      </a:r>
                      <a:r>
                        <a:rPr lang="ca-ES" sz="1200" noProof="0" dirty="0" smtClean="0"/>
                        <a:t>]     No li interessen </a:t>
                      </a:r>
                    </a:p>
                    <a:p>
                      <a:endParaRPr lang="ca-ES" sz="1200" noProof="0" dirty="0" smtClean="0"/>
                    </a:p>
                    <a:p>
                      <a:r>
                        <a:rPr lang="ca-ES" sz="1200" noProof="0" dirty="0" smtClean="0"/>
                        <a:t>[</a:t>
                      </a:r>
                      <a:r>
                        <a:rPr lang="ca-ES" sz="1200" baseline="0" noProof="0" dirty="0" smtClean="0"/>
                        <a:t>    ]     </a:t>
                      </a:r>
                      <a:r>
                        <a:rPr lang="ca-ES" sz="1200" noProof="0" dirty="0" smtClean="0"/>
                        <a:t>Té pensat implementar-ne </a:t>
                      </a:r>
                    </a:p>
                    <a:p>
                      <a:endParaRPr lang="ca-ES" sz="1200" noProof="0" dirty="0" smtClean="0"/>
                    </a:p>
                    <a:p>
                      <a:r>
                        <a:rPr lang="ca-ES" sz="1200" noProof="0" dirty="0" smtClean="0"/>
                        <a:t>[</a:t>
                      </a:r>
                      <a:r>
                        <a:rPr lang="ca-ES" sz="1200" baseline="0" noProof="0" dirty="0" smtClean="0"/>
                        <a:t>    ]     </a:t>
                      </a:r>
                      <a:r>
                        <a:rPr lang="ca-ES" sz="1200" noProof="0" dirty="0" smtClean="0"/>
                        <a:t>N’ha provades, però prefereix la gestió humana dels transports </a:t>
                      </a:r>
                    </a:p>
                    <a:p>
                      <a:endParaRPr lang="ca-ES" sz="1200" noProof="0" dirty="0" smtClean="0"/>
                    </a:p>
                    <a:p>
                      <a:r>
                        <a:rPr lang="ca-ES" sz="1200" noProof="0" dirty="0" smtClean="0"/>
                        <a:t>[    ]    N’utilitza regularment i està satisfeta amb els resultats </a:t>
                      </a:r>
                    </a:p>
                    <a:p>
                      <a:endParaRPr lang="ca-ES" sz="1200" noProof="0" dirty="0" smtClean="0"/>
                    </a:p>
                    <a:p>
                      <a:endParaRPr lang="ca-ES" sz="1200" noProof="0" dirty="0" smtClean="0"/>
                    </a:p>
                    <a:p>
                      <a:pPr>
                        <a:spcBef>
                          <a:spcPts val="300"/>
                        </a:spcBef>
                      </a:pPr>
                      <a:r>
                        <a:rPr lang="ca-ES" sz="1200" b="1" noProof="0" dirty="0" smtClean="0"/>
                        <a:t>Comentaris: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noProof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1986">
                <a:tc>
                  <a:txBody>
                    <a:bodyPr/>
                    <a:lstStyle/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107504" y="620688"/>
            <a:ext cx="8712968" cy="237626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107504" y="2996953"/>
            <a:ext cx="8712968" cy="2016224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107504" y="5157193"/>
            <a:ext cx="8712968" cy="1152128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720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06" y="71414"/>
            <a:ext cx="907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Mobilitat generada per l’empresa/institució</a:t>
            </a:r>
            <a:endParaRPr lang="ca-ES" b="1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/>
          </p:nvPr>
        </p:nvGraphicFramePr>
        <p:xfrm>
          <a:off x="177613" y="414824"/>
          <a:ext cx="8786875" cy="4572000"/>
        </p:xfrm>
        <a:graphic>
          <a:graphicData uri="http://schemas.openxmlformats.org/drawingml/2006/table">
            <a:tbl>
              <a:tblPr/>
              <a:tblGrid>
                <a:gridCol w="3674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420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Principals orígens/destinacions de les mercaderies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(determineu el % aprox. per cada comarca)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El Garraf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Alt Penedès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Baix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Penedès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Baix Llobregat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El Barcelonès/ Port de Barcelona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Resta d’Espanya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Resta d’Europa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Altres: .............................................................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Principals orígens del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personal</a:t>
                      </a: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(determineu el % aprox. per cada comarca)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El Garraf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Alt Penedès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Baix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Penedès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Baix Llobregat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Barcelonès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  Altres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Visites diàries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rebudes</a:t>
                      </a: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Menys de 5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Entre 5 i 10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]  Més de 10</a:t>
                      </a: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ca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107504" y="1196752"/>
            <a:ext cx="3600400" cy="3528392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3707904" y="1196752"/>
            <a:ext cx="3096344" cy="3528392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6804248" y="1196752"/>
            <a:ext cx="2160240" cy="3528392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061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18"/>
          <p:cNvGraphicFramePr>
            <a:graphicFrameLocks noGrp="1"/>
          </p:cNvGraphicFramePr>
          <p:nvPr>
            <p:extLst/>
          </p:nvPr>
        </p:nvGraphicFramePr>
        <p:xfrm>
          <a:off x="177613" y="3068960"/>
          <a:ext cx="8786875" cy="2642027"/>
        </p:xfrm>
        <a:graphic>
          <a:graphicData uri="http://schemas.openxmlformats.org/drawingml/2006/table">
            <a:tbl>
              <a:tblPr/>
              <a:tblGrid>
                <a:gridCol w="878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420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Quina influència ha tingut el peatge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a l’hora de decidir ubicacions de la vostra empresa?</a:t>
                      </a: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Influència crítica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Bastanta influència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Poca influència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Cap influència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Per què? Comentaris....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71406" y="71414"/>
            <a:ext cx="907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Rellevància del peatge</a:t>
            </a:r>
            <a:endParaRPr lang="ca-ES" b="1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/>
          </p:nvPr>
        </p:nvGraphicFramePr>
        <p:xfrm>
          <a:off x="177613" y="476672"/>
          <a:ext cx="8786875" cy="2926080"/>
        </p:xfrm>
        <a:graphic>
          <a:graphicData uri="http://schemas.openxmlformats.org/drawingml/2006/table">
            <a:tbl>
              <a:tblPr/>
              <a:tblGrid>
                <a:gridCol w="3170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420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Quants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trànsits feu setmanalment a través de la C-32 barrera de </a:t>
                      </a:r>
                      <a:r>
                        <a:rPr lang="ca-ES" sz="1200" b="1" baseline="0" dirty="0" err="1" smtClean="0">
                          <a:latin typeface="+mn-lt"/>
                          <a:ea typeface="Calibri"/>
                          <a:cs typeface="Times New Roman"/>
                        </a:rPr>
                        <a:t>Vallcarca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?</a:t>
                      </a: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camió         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veh. lleuger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Quants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trànsits feu setmanalment a través de la C-32 barrera de Cubelles?</a:t>
                      </a: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camió         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veh. lleuger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Quants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trànsits feu setmanalment a través de la C-31, Costes del Garraf?</a:t>
                      </a: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camió         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veh. lleuger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Quants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trànsits feu setmanalment a través de la C-31, Cunit-Calafell?</a:t>
                      </a: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camió         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veh. lleuger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Quants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trànsits feu setmanalment a través de la C-15, Vilanova - Vilafranca?</a:t>
                      </a: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camió         </a:t>
                      </a: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dirty="0" smtClean="0">
                          <a:latin typeface="+mn-lt"/>
                          <a:ea typeface="Calibri"/>
                          <a:cs typeface="Times New Roman"/>
                        </a:rPr>
                        <a:t>[       ]</a:t>
                      </a:r>
                      <a:r>
                        <a:rPr lang="ca-E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Viatges en veh. lleuger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ca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107504" y="538520"/>
            <a:ext cx="3210231" cy="2592288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3309642" y="538520"/>
            <a:ext cx="3172078" cy="2592288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6473628" y="538520"/>
            <a:ext cx="2490860" cy="2592288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107837" y="3356992"/>
            <a:ext cx="8856651" cy="2592288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689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844" y="142852"/>
            <a:ext cx="885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ca-ES" b="1" dirty="0" smtClean="0"/>
              <a:t>L’impacte econòmic del peatge minva la competitivitat de la meva empresa</a:t>
            </a:r>
            <a:endParaRPr lang="ca-ES" dirty="0" smtClean="0"/>
          </a:p>
          <a:p>
            <a:r>
              <a:rPr lang="ca-ES" dirty="0" smtClean="0"/>
              <a:t>Quin % representa el transport sobre els meus costos de producció? </a:t>
            </a:r>
          </a:p>
          <a:p>
            <a:r>
              <a:rPr lang="ca-ES" dirty="0" smtClean="0"/>
              <a:t>Quin cost representa específicament el peatge sobre els costos de transport? </a:t>
            </a:r>
            <a:endParaRPr lang="ca-ES" dirty="0"/>
          </a:p>
        </p:txBody>
      </p:sp>
      <p:graphicFrame>
        <p:nvGraphicFramePr>
          <p:cNvPr id="7" name="Table 18"/>
          <p:cNvGraphicFramePr>
            <a:graphicFrameLocks noGrp="1"/>
          </p:cNvGraphicFramePr>
          <p:nvPr>
            <p:extLst/>
          </p:nvPr>
        </p:nvGraphicFramePr>
        <p:xfrm>
          <a:off x="214282" y="5047409"/>
          <a:ext cx="8786875" cy="1333919"/>
        </p:xfrm>
        <a:graphic>
          <a:graphicData uri="http://schemas.openxmlformats.org/drawingml/2006/table">
            <a:tbl>
              <a:tblPr/>
              <a:tblGrid>
                <a:gridCol w="2218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8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014">
                <a:tc>
                  <a:txBody>
                    <a:bodyPr/>
                    <a:lstStyle/>
                    <a:p>
                      <a:pPr marL="449580" indent="-449580"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Hi estàs d’acord?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% del</a:t>
                      </a:r>
                      <a:r>
                        <a:rPr lang="ca-ES" sz="12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transport i del peatge sobre els meus costos de producció. 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Altres comentaris</a:t>
                      </a: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905">
                <a:tc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[    ]  Molt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Bastant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No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gaire 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Gens d’acord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-61" t="-4608" r="61" b="29474"/>
          <a:stretch/>
        </p:blipFill>
        <p:spPr>
          <a:xfrm>
            <a:off x="1327746" y="1196752"/>
            <a:ext cx="6336704" cy="300275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t="70607" r="52071" b="1"/>
          <a:stretch/>
        </p:blipFill>
        <p:spPr>
          <a:xfrm>
            <a:off x="4627290" y="3685158"/>
            <a:ext cx="3037160" cy="117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8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9512" y="142852"/>
            <a:ext cx="87849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2.  El peatge m’obliga a realitzar viatges més llargs i costosos</a:t>
            </a:r>
            <a:endParaRPr lang="ca-ES" sz="1600" b="1" dirty="0" smtClean="0"/>
          </a:p>
          <a:p>
            <a:r>
              <a:rPr lang="ca-ES" sz="1600" dirty="0" smtClean="0"/>
              <a:t>Si és el cas, quines vies alternatives estic utilitzant per evitar els peatges?</a:t>
            </a:r>
            <a:endParaRPr lang="ca-ES" b="1" dirty="0"/>
          </a:p>
        </p:txBody>
      </p:sp>
      <p:graphicFrame>
        <p:nvGraphicFramePr>
          <p:cNvPr id="5" name="Table 18"/>
          <p:cNvGraphicFramePr>
            <a:graphicFrameLocks noGrp="1"/>
          </p:cNvGraphicFramePr>
          <p:nvPr>
            <p:extLst/>
          </p:nvPr>
        </p:nvGraphicFramePr>
        <p:xfrm>
          <a:off x="214282" y="5113645"/>
          <a:ext cx="8786875" cy="1339691"/>
        </p:xfrm>
        <a:graphic>
          <a:graphicData uri="http://schemas.openxmlformats.org/drawingml/2006/table">
            <a:tbl>
              <a:tblPr/>
              <a:tblGrid>
                <a:gridCol w="2218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8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901">
                <a:tc>
                  <a:txBody>
                    <a:bodyPr/>
                    <a:lstStyle/>
                    <a:p>
                      <a:pPr marL="449580" indent="-449580"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Hi estàs d’acord?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Itineraris</a:t>
                      </a:r>
                      <a:r>
                        <a:rPr lang="ca-ES" sz="12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i vies alternatives que estic utilitzant de forma més habitual. 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Altres comentaris</a:t>
                      </a: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3790">
                <a:tc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[    ]  Molt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Bastant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No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gaire 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Gens d’acord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3425"/>
          <a:stretch/>
        </p:blipFill>
        <p:spPr>
          <a:xfrm>
            <a:off x="206276" y="836712"/>
            <a:ext cx="8550274" cy="417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5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9512" y="142852"/>
            <a:ext cx="87849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3.  Les bonificacions actuals als peatges per usuaris VIA-T s’ajusten a les meves necessitats</a:t>
            </a:r>
            <a:endParaRPr lang="ca-ES" sz="1600" b="1" dirty="0" smtClean="0"/>
          </a:p>
          <a:p>
            <a:r>
              <a:rPr lang="ca-ES" sz="1600" dirty="0" smtClean="0"/>
              <a:t>Quines altres bonificacions caldria introduir al sistema de pagament per evitar el prejudici d’empreses?</a:t>
            </a:r>
            <a:endParaRPr lang="ca-ES" b="1" dirty="0"/>
          </a:p>
        </p:txBody>
      </p:sp>
      <p:graphicFrame>
        <p:nvGraphicFramePr>
          <p:cNvPr id="5" name="Table 18"/>
          <p:cNvGraphicFramePr>
            <a:graphicFrameLocks noGrp="1"/>
          </p:cNvGraphicFramePr>
          <p:nvPr>
            <p:extLst/>
          </p:nvPr>
        </p:nvGraphicFramePr>
        <p:xfrm>
          <a:off x="214282" y="5085184"/>
          <a:ext cx="8786875" cy="1296144"/>
        </p:xfrm>
        <a:graphic>
          <a:graphicData uri="http://schemas.openxmlformats.org/drawingml/2006/table">
            <a:tbl>
              <a:tblPr/>
              <a:tblGrid>
                <a:gridCol w="2218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8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9208">
                <a:tc>
                  <a:txBody>
                    <a:bodyPr/>
                    <a:lstStyle/>
                    <a:p>
                      <a:pPr marL="449580" indent="-449580"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Hi estàs d’acord?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Altres</a:t>
                      </a:r>
                      <a:r>
                        <a:rPr lang="ca-ES" sz="12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bonificacions necessàries sobre l’autopista. C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omentaris</a:t>
                      </a: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6936">
                <a:tc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[    ]  Molt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Bastant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No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gaire 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Gens d’acord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86" y="836712"/>
            <a:ext cx="8533828" cy="399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142852"/>
            <a:ext cx="9001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4. El peatge em dificulta la contractació de personal adequat per la meva empresa</a:t>
            </a:r>
            <a:br>
              <a:rPr lang="ca-ES" b="1" dirty="0" smtClean="0"/>
            </a:br>
            <a:r>
              <a:rPr lang="ca-ES" sz="1600" dirty="0" smtClean="0"/>
              <a:t>Quin </a:t>
            </a:r>
            <a:r>
              <a:rPr lang="ca-ES" sz="1600" dirty="0" err="1" smtClean="0"/>
              <a:t>sobrecost</a:t>
            </a:r>
            <a:r>
              <a:rPr lang="ca-ES" sz="1600" dirty="0" smtClean="0"/>
              <a:t> suposa per la meva contractació de personal? </a:t>
            </a:r>
            <a:r>
              <a:rPr lang="ca-ES" sz="1400" dirty="0" smtClean="0"/>
              <a:t>(pe. bonifico el peatge als meus treballadors, el mercat de treball es fa més petit perquè el peatge dificulta l’accés a la meva empresa des de la resta de la RMB, ...)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8" y="1124744"/>
            <a:ext cx="7742149" cy="3816424"/>
          </a:xfrm>
          <a:prstGeom prst="rect">
            <a:avLst/>
          </a:prstGeom>
        </p:spPr>
      </p:pic>
      <p:graphicFrame>
        <p:nvGraphicFramePr>
          <p:cNvPr id="16" name="Table 18"/>
          <p:cNvGraphicFramePr>
            <a:graphicFrameLocks noGrp="1"/>
          </p:cNvGraphicFramePr>
          <p:nvPr>
            <p:extLst/>
          </p:nvPr>
        </p:nvGraphicFramePr>
        <p:xfrm>
          <a:off x="214282" y="5047409"/>
          <a:ext cx="8786875" cy="1333919"/>
        </p:xfrm>
        <a:graphic>
          <a:graphicData uri="http://schemas.openxmlformats.org/drawingml/2006/table">
            <a:tbl>
              <a:tblPr/>
              <a:tblGrid>
                <a:gridCol w="2218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8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014">
                <a:tc>
                  <a:txBody>
                    <a:bodyPr/>
                    <a:lstStyle/>
                    <a:p>
                      <a:pPr marL="449580" indent="-449580"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Hi estàs d’acord?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err="1" smtClean="0">
                          <a:latin typeface="Calibri"/>
                          <a:ea typeface="Calibri"/>
                          <a:cs typeface="Times New Roman"/>
                        </a:rPr>
                        <a:t>Sobrecost</a:t>
                      </a:r>
                      <a:r>
                        <a:rPr lang="ca-ES" sz="12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sobre la contractació de personal causat pel peatge. 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Altres comentaris</a:t>
                      </a:r>
                      <a:endParaRPr lang="en-U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905">
                <a:tc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[    ]  Molt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Bastant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No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gaire 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Gens d’acord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2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844" y="142852"/>
            <a:ext cx="9001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5. Una vinyeta de preu únic anual per tota la xarxa d’autopistes milloraria el marc actual</a:t>
            </a:r>
          </a:p>
          <a:p>
            <a:r>
              <a:rPr lang="ca-ES" sz="1600" dirty="0" smtClean="0"/>
              <a:t>Tenint en compte que la vinyeta podria suposar un augment de trànsit significatiu sobre la C-32 com a via d’accés a Barcelona des de Tarragona, captant trànsit de l’AP-7</a:t>
            </a:r>
          </a:p>
          <a:p>
            <a:r>
              <a:rPr lang="ca-ES" sz="1600" dirty="0" smtClean="0"/>
              <a:t>Quin </a:t>
            </a:r>
            <a:r>
              <a:rPr lang="ca-ES" sz="1600" dirty="0"/>
              <a:t>és el preu que estaríeu disposats a pagar anualment per una vinyeta que substituís </a:t>
            </a:r>
            <a:r>
              <a:rPr lang="ca-ES" sz="1600" dirty="0" smtClean="0"/>
              <a:t>el peatge?</a:t>
            </a:r>
            <a:endParaRPr lang="ca-ES" sz="1600" dirty="0"/>
          </a:p>
        </p:txBody>
      </p:sp>
      <p:graphicFrame>
        <p:nvGraphicFramePr>
          <p:cNvPr id="12" name="Table 18"/>
          <p:cNvGraphicFramePr>
            <a:graphicFrameLocks noGrp="1"/>
          </p:cNvGraphicFramePr>
          <p:nvPr>
            <p:extLst/>
          </p:nvPr>
        </p:nvGraphicFramePr>
        <p:xfrm>
          <a:off x="214282" y="5047409"/>
          <a:ext cx="8786875" cy="1333919"/>
        </p:xfrm>
        <a:graphic>
          <a:graphicData uri="http://schemas.openxmlformats.org/drawingml/2006/table">
            <a:tbl>
              <a:tblPr/>
              <a:tblGrid>
                <a:gridCol w="2218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8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014">
                <a:tc>
                  <a:txBody>
                    <a:bodyPr/>
                    <a:lstStyle/>
                    <a:p>
                      <a:pPr marL="449580" indent="-449580"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Hi estàs d’acord?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Preu més adequat</a:t>
                      </a:r>
                      <a:r>
                        <a:rPr lang="ca-ES" sz="12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per la vinyeta que substituís els peatges actuals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. Altres comentaris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905">
                <a:tc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[    ]  Molt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Bastant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No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gaire 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Gens d’acord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7715" r="17918"/>
          <a:stretch/>
        </p:blipFill>
        <p:spPr>
          <a:xfrm>
            <a:off x="510358" y="1365408"/>
            <a:ext cx="4263368" cy="34999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056" y="1488488"/>
            <a:ext cx="2903558" cy="5145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056" y="2141889"/>
            <a:ext cx="3888432" cy="2615316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26577" y="1365408"/>
            <a:ext cx="8737911" cy="3575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162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844" y="142852"/>
            <a:ext cx="88583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6. L’abaratiment del peatge en horari nocturn seria positiu sobre la teva empresa/institució </a:t>
            </a:r>
          </a:p>
          <a:p>
            <a:r>
              <a:rPr lang="ca-ES" sz="1600" dirty="0" smtClean="0"/>
              <a:t>Quina reducció caldria sobre el peatge nocturn per què canviéssiu la vostra distribució de mercaderies?</a:t>
            </a:r>
            <a:endParaRPr lang="ca-ES" sz="1600" dirty="0"/>
          </a:p>
        </p:txBody>
      </p:sp>
      <p:graphicFrame>
        <p:nvGraphicFramePr>
          <p:cNvPr id="7" name="Table 18"/>
          <p:cNvGraphicFramePr>
            <a:graphicFrameLocks noGrp="1"/>
          </p:cNvGraphicFramePr>
          <p:nvPr>
            <p:extLst/>
          </p:nvPr>
        </p:nvGraphicFramePr>
        <p:xfrm>
          <a:off x="214282" y="5013176"/>
          <a:ext cx="8786875" cy="1368152"/>
        </p:xfrm>
        <a:graphic>
          <a:graphicData uri="http://schemas.openxmlformats.org/drawingml/2006/table">
            <a:tbl>
              <a:tblPr/>
              <a:tblGrid>
                <a:gridCol w="2218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8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275">
                <a:tc>
                  <a:txBody>
                    <a:bodyPr/>
                    <a:lstStyle/>
                    <a:p>
                      <a:pPr marL="449580" indent="-449580"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Hi estàs d’acord?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% de reducció</a:t>
                      </a:r>
                      <a:r>
                        <a:rPr lang="ca-ES" sz="12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necessari per a canviar la vostra distribució. Altres comentaris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877">
                <a:tc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[    ]  Molt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Bastant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No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gaire 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Gens d’acord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052736"/>
            <a:ext cx="5300074" cy="363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7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844" y="142852"/>
            <a:ext cx="8858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7. L’encariment del peatge en hores punta seria perjudicial per la vostra empresa/institució</a:t>
            </a:r>
          </a:p>
          <a:p>
            <a:r>
              <a:rPr lang="ca-ES" sz="1600" dirty="0" smtClean="0"/>
              <a:t>Quins impactes suposaria l’augment del 25% del peatge en els períodes de punta per la vostra empresa? (per exemple, hores d’entrada i sortida de feina, operacions sortida / retorn de cap de setmana)</a:t>
            </a:r>
            <a:endParaRPr lang="ca-ES" sz="1600" dirty="0"/>
          </a:p>
        </p:txBody>
      </p:sp>
      <p:graphicFrame>
        <p:nvGraphicFramePr>
          <p:cNvPr id="7" name="Table 18"/>
          <p:cNvGraphicFramePr>
            <a:graphicFrameLocks noGrp="1"/>
          </p:cNvGraphicFramePr>
          <p:nvPr>
            <p:extLst/>
          </p:nvPr>
        </p:nvGraphicFramePr>
        <p:xfrm>
          <a:off x="214282" y="4825320"/>
          <a:ext cx="8786875" cy="1521776"/>
        </p:xfrm>
        <a:graphic>
          <a:graphicData uri="http://schemas.openxmlformats.org/drawingml/2006/table">
            <a:tbl>
              <a:tblPr/>
              <a:tblGrid>
                <a:gridCol w="2218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8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9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887">
                <a:tc>
                  <a:txBody>
                    <a:bodyPr/>
                    <a:lstStyle/>
                    <a:p>
                      <a:pPr marL="449580" indent="-449580"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Hi estàs d’acord?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200" b="1" dirty="0" smtClean="0">
                          <a:latin typeface="Calibri"/>
                          <a:ea typeface="Calibri"/>
                          <a:cs typeface="Times New Roman"/>
                        </a:rPr>
                        <a:t>Impacte 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7889">
                <a:tc>
                  <a:txBody>
                    <a:bodyPr/>
                    <a:lstStyle/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[    ]  Molt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Bastant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No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gaire d’acord</a:t>
                      </a:r>
                    </a:p>
                    <a:p>
                      <a:pPr marL="449580" indent="-449580" algn="l">
                        <a:spcAft>
                          <a:spcPts val="0"/>
                        </a:spcAft>
                      </a:pP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[    </a:t>
                      </a:r>
                      <a:r>
                        <a:rPr lang="ca-ES" sz="1200" dirty="0">
                          <a:latin typeface="Calibri"/>
                          <a:ea typeface="Calibri"/>
                          <a:cs typeface="Times New Roman"/>
                        </a:rPr>
                        <a:t>]  </a:t>
                      </a:r>
                      <a:r>
                        <a:rPr lang="ca-ES" sz="1200" dirty="0" smtClean="0">
                          <a:latin typeface="Calibri"/>
                          <a:ea typeface="Calibri"/>
                          <a:cs typeface="Times New Roman"/>
                        </a:rPr>
                        <a:t>Gens d’acord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ca-E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15" marR="43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80" y="1481128"/>
            <a:ext cx="3947986" cy="2811968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81128"/>
            <a:ext cx="3888432" cy="2790172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</p:pic>
    </p:spTree>
    <p:extLst>
      <p:ext uri="{BB962C8B-B14F-4D97-AF65-F5344CB8AC3E}">
        <p14:creationId xmlns:p14="http://schemas.microsoft.com/office/powerpoint/2010/main" val="12103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18"/>
          <p:cNvGraphicFramePr>
            <a:graphicFrameLocks noGrp="1"/>
          </p:cNvGraphicFramePr>
          <p:nvPr>
            <p:extLst/>
          </p:nvPr>
        </p:nvGraphicFramePr>
        <p:xfrm>
          <a:off x="141182" y="645571"/>
          <a:ext cx="8786875" cy="3840480"/>
        </p:xfrm>
        <a:graphic>
          <a:graphicData uri="http://schemas.openxmlformats.org/drawingml/2006/table">
            <a:tbl>
              <a:tblPr/>
              <a:tblGrid>
                <a:gridCol w="878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915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Quina influència té</a:t>
                      </a:r>
                      <a:r>
                        <a:rPr lang="ca-ES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el peatge en els seus hàbits de mobilitat?</a:t>
                      </a: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1" dirty="0" smtClean="0">
                          <a:latin typeface="+mn-lt"/>
                          <a:ea typeface="Calibri"/>
                          <a:cs typeface="Times New Roman"/>
                        </a:rPr>
                        <a:t>Comentaris/</a:t>
                      </a:r>
                      <a:r>
                        <a:rPr lang="ca-ES" sz="1200" b="1" dirty="0" err="1" smtClean="0">
                          <a:latin typeface="+mn-lt"/>
                          <a:ea typeface="Calibri"/>
                          <a:cs typeface="Times New Roman"/>
                        </a:rPr>
                        <a:t>Suggerències</a:t>
                      </a:r>
                      <a:endParaRPr lang="ca-ES" sz="12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200" b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49580" marR="0" indent="-4495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a-ES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815" marR="438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71406" y="71414"/>
            <a:ext cx="907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8. Rellevància del peatge en altres àmbits no empresarials</a:t>
            </a:r>
            <a:endParaRPr lang="ca-ES" b="1" dirty="0"/>
          </a:p>
        </p:txBody>
      </p:sp>
      <p:sp>
        <p:nvSpPr>
          <p:cNvPr id="8" name="Rectángulo 7"/>
          <p:cNvSpPr/>
          <p:nvPr/>
        </p:nvSpPr>
        <p:spPr>
          <a:xfrm>
            <a:off x="71406" y="542260"/>
            <a:ext cx="8856651" cy="5645888"/>
          </a:xfrm>
          <a:prstGeom prst="rect">
            <a:avLst/>
          </a:prstGeom>
          <a:noFill/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70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1092</Words>
  <Application>Microsoft Office PowerPoint</Application>
  <PresentationFormat>Presentación en pantalla (4:3)</PresentationFormat>
  <Paragraphs>263</Paragraphs>
  <Slides>13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BERTA</dc:creator>
  <cp:lastModifiedBy>Eva Piñol</cp:lastModifiedBy>
  <cp:revision>3</cp:revision>
  <dcterms:created xsi:type="dcterms:W3CDTF">2018-01-19T10:41:24Z</dcterms:created>
  <dcterms:modified xsi:type="dcterms:W3CDTF">2018-01-19T11:33:08Z</dcterms:modified>
</cp:coreProperties>
</file>